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07" r:id="rId2"/>
  </p:sldIdLst>
  <p:sldSz cx="8640763" cy="12192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67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BE8C83"/>
    <a:srgbClr val="FFEEE2"/>
    <a:srgbClr val="3B3B3B"/>
    <a:srgbClr val="E60616"/>
    <a:srgbClr val="AD1018"/>
    <a:srgbClr val="B81018"/>
    <a:srgbClr val="F54251"/>
    <a:srgbClr val="CF0B1E"/>
    <a:srgbClr val="3A3A3B"/>
    <a:srgbClr val="2E75B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2DE63D5-997A-4646-A377-4702673A728D}" styleName="淺色樣式 2 - 輔色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中等深淺樣式 1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B344D84-9AFB-497E-A393-DC336BA19D2E}" styleName="中等深淺樣式 3 - 輔色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995" autoAdjust="0"/>
    <p:restoredTop sz="95494" autoAdjust="0"/>
  </p:normalViewPr>
  <p:slideViewPr>
    <p:cSldViewPr snapToGrid="0">
      <p:cViewPr varScale="1">
        <p:scale>
          <a:sx n="48" d="100"/>
          <a:sy n="48" d="100"/>
        </p:scale>
        <p:origin x="-2952" y="-108"/>
      </p:cViewPr>
      <p:guideLst>
        <p:guide orient="horz" pos="5452"/>
        <p:guide pos="272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247C8E-FAE5-43D1-82C0-196E816DC300}" type="datetimeFigureOut">
              <a:rPr lang="zh-CN" altLang="en-US" smtClean="0"/>
              <a:pPr/>
              <a:t>2019/3/11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36800" y="1143000"/>
            <a:ext cx="2184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72AF99-A73B-44C9-96FA-736798B6D18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15062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305"/>
            <a:ext cx="8640763" cy="121913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305"/>
            <a:ext cx="8640763" cy="121913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305"/>
            <a:ext cx="8640763" cy="121913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594054" y="649112"/>
            <a:ext cx="7452658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94054" y="3245556"/>
            <a:ext cx="7452658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94053" y="11300181"/>
            <a:ext cx="1944172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C40D9B-40DE-40F2-B1F7-10F71B5D2BB1}" type="datetimeFigureOut">
              <a:rPr lang="zh-CN" altLang="en-US" smtClean="0"/>
              <a:pPr/>
              <a:t>2019/3/11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862254" y="11300181"/>
            <a:ext cx="2916258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102540" y="11300181"/>
            <a:ext cx="1944172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4F500A-20A7-471A-86E3-34823246EEC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chemeClr val="accent4">
                <a:lumMod val="60000"/>
                <a:lumOff val="40000"/>
              </a:schemeClr>
            </a:gs>
            <a:gs pos="97000">
              <a:srgbClr val="F8A22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3"/>
          <p:cNvSpPr>
            <a:spLocks noChangeArrowheads="1"/>
          </p:cNvSpPr>
          <p:nvPr/>
        </p:nvSpPr>
        <p:spPr bwMode="auto">
          <a:xfrm>
            <a:off x="67370" y="277067"/>
            <a:ext cx="84088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zh-TW" altLang="en-US" sz="4000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骨科桃竹苗</a:t>
            </a:r>
            <a:r>
              <a:rPr lang="zh-TW" altLang="en-US" sz="4000" dirty="0" smtClean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地區</a:t>
            </a:r>
            <a:endParaRPr lang="en-US" altLang="zh-TW" sz="4000" dirty="0" smtClean="0">
              <a:gradFill>
                <a:gsLst>
                  <a:gs pos="0">
                    <a:srgbClr val="BE8C83"/>
                  </a:gs>
                  <a:gs pos="100000">
                    <a:srgbClr val="BE8C83"/>
                  </a:gs>
                  <a:gs pos="50000">
                    <a:srgbClr val="FFEEE2"/>
                  </a:gs>
                </a:gsLst>
                <a:lin ang="0" scaled="0"/>
              </a:gradFill>
              <a:latin typeface="微软雅黑" pitchFamily="34" charset="-122"/>
              <a:ea typeface="微软雅黑" pitchFamily="34" charset="-122"/>
              <a:sym typeface="Calibri" pitchFamily="34" charset="0"/>
            </a:endParaRPr>
          </a:p>
          <a:p>
            <a:pPr algn="ctr">
              <a:spcBef>
                <a:spcPct val="0"/>
              </a:spcBef>
            </a:pPr>
            <a:r>
              <a:rPr lang="zh-TW" altLang="en-US" sz="4000" dirty="0" smtClean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三</a:t>
            </a:r>
            <a:r>
              <a:rPr lang="zh-TW" altLang="en-US" sz="4000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月份學術研討會</a:t>
            </a:r>
            <a:endParaRPr lang="zh-CN" altLang="en-US" sz="4000" dirty="0">
              <a:gradFill>
                <a:gsLst>
                  <a:gs pos="0">
                    <a:srgbClr val="BE8C83"/>
                  </a:gs>
                  <a:gs pos="100000">
                    <a:srgbClr val="BE8C83"/>
                  </a:gs>
                  <a:gs pos="50000">
                    <a:srgbClr val="FFEEE2"/>
                  </a:gs>
                </a:gsLst>
                <a:lin ang="0" scaled="0"/>
              </a:gradFill>
              <a:latin typeface="微软雅黑" pitchFamily="34" charset="-122"/>
              <a:ea typeface="微软雅黑" pitchFamily="34" charset="-122"/>
              <a:sym typeface="Calibri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271774" y="1799840"/>
            <a:ext cx="393409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TW" altLang="en-US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微软雅黑" pitchFamily="34" charset="-122"/>
                <a:ea typeface="微软雅黑" pitchFamily="34" charset="-122"/>
              </a:rPr>
              <a:t>日期：</a:t>
            </a:r>
            <a:r>
              <a:rPr lang="en-US" altLang="zh-TW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微软雅黑" pitchFamily="34" charset="-122"/>
                <a:ea typeface="微软雅黑" pitchFamily="34" charset="-122"/>
              </a:rPr>
              <a:t>108</a:t>
            </a:r>
            <a:r>
              <a:rPr lang="zh-TW" altLang="en-US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TW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TW" altLang="en-US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微软雅黑" pitchFamily="34" charset="-122"/>
                <a:ea typeface="微软雅黑" pitchFamily="34" charset="-122"/>
              </a:rPr>
              <a:t>月</a:t>
            </a:r>
            <a:r>
              <a:rPr lang="en-US" altLang="zh-TW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微软雅黑" pitchFamily="34" charset="-122"/>
                <a:ea typeface="微软雅黑" pitchFamily="34" charset="-122"/>
              </a:rPr>
              <a:t>16</a:t>
            </a:r>
            <a:r>
              <a:rPr lang="zh-TW" altLang="en-US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微软雅黑" pitchFamily="34" charset="-122"/>
                <a:ea typeface="微软雅黑" pitchFamily="34" charset="-122"/>
              </a:rPr>
              <a:t>日</a:t>
            </a:r>
            <a:r>
              <a:rPr lang="en-US" altLang="zh-TW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微软雅黑" pitchFamily="34" charset="-122"/>
                <a:ea typeface="微软雅黑" pitchFamily="34" charset="-122"/>
              </a:rPr>
              <a:t>(</a:t>
            </a:r>
            <a:r>
              <a:rPr lang="zh-TW" altLang="en-US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微软雅黑" pitchFamily="34" charset="-122"/>
                <a:ea typeface="微软雅黑" pitchFamily="34" charset="-122"/>
              </a:rPr>
              <a:t>六</a:t>
            </a:r>
            <a:r>
              <a:rPr lang="en-US" altLang="zh-TW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微软雅黑" pitchFamily="34" charset="-122"/>
                <a:ea typeface="微软雅黑" pitchFamily="34" charset="-122"/>
              </a:rPr>
              <a:t>)   </a:t>
            </a:r>
          </a:p>
          <a:p>
            <a:pPr>
              <a:spcBef>
                <a:spcPct val="0"/>
              </a:spcBef>
            </a:pPr>
            <a:r>
              <a:rPr lang="zh-TW" altLang="en-US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微软雅黑" pitchFamily="34" charset="-122"/>
                <a:ea typeface="微软雅黑" pitchFamily="34" charset="-122"/>
              </a:rPr>
              <a:t>主辦單位</a:t>
            </a:r>
            <a:r>
              <a:rPr lang="en-US" altLang="zh-TW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TW" altLang="en-US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微软雅黑" pitchFamily="34" charset="-122"/>
                <a:ea typeface="微软雅黑" pitchFamily="34" charset="-122"/>
              </a:rPr>
              <a:t>梓榮醫療社團法人弘大醫院</a:t>
            </a:r>
          </a:p>
          <a:p>
            <a:pPr>
              <a:spcBef>
                <a:spcPct val="0"/>
              </a:spcBef>
            </a:pPr>
            <a:r>
              <a:rPr lang="zh-TW" altLang="en-US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微软雅黑" pitchFamily="34" charset="-122"/>
                <a:ea typeface="微软雅黑" pitchFamily="34" charset="-122"/>
              </a:rPr>
              <a:t>會議地點：弘大醫院</a:t>
            </a:r>
            <a:r>
              <a:rPr lang="en-US" altLang="zh-TW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微软雅黑" pitchFamily="34" charset="-122"/>
                <a:ea typeface="微软雅黑" pitchFamily="34" charset="-122"/>
              </a:rPr>
              <a:t>7</a:t>
            </a:r>
            <a:r>
              <a:rPr lang="zh-TW" altLang="en-US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微软雅黑" pitchFamily="34" charset="-122"/>
                <a:ea typeface="微软雅黑" pitchFamily="34" charset="-122"/>
              </a:rPr>
              <a:t>樓梓榮廳</a:t>
            </a:r>
          </a:p>
          <a:p>
            <a:pPr>
              <a:spcBef>
                <a:spcPct val="0"/>
              </a:spcBef>
            </a:pPr>
            <a:r>
              <a:rPr lang="en-US" altLang="zh-TW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微软雅黑" pitchFamily="34" charset="-122"/>
                <a:ea typeface="微软雅黑" pitchFamily="34" charset="-122"/>
              </a:rPr>
              <a:t>(</a:t>
            </a:r>
            <a:r>
              <a:rPr lang="zh-TW" altLang="en-US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微软雅黑" pitchFamily="34" charset="-122"/>
                <a:ea typeface="微软雅黑" pitchFamily="34" charset="-122"/>
              </a:rPr>
              <a:t>地址：苗栗市新東街</a:t>
            </a:r>
            <a:r>
              <a:rPr lang="en-US" altLang="zh-TW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微软雅黑" pitchFamily="34" charset="-122"/>
                <a:ea typeface="微软雅黑" pitchFamily="34" charset="-122"/>
              </a:rPr>
              <a:t>125</a:t>
            </a:r>
            <a:r>
              <a:rPr lang="zh-TW" altLang="en-US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微软雅黑" pitchFamily="34" charset="-122"/>
                <a:ea typeface="微软雅黑" pitchFamily="34" charset="-122"/>
              </a:rPr>
              <a:t>號</a:t>
            </a:r>
            <a:r>
              <a:rPr lang="en-US" altLang="zh-TW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微软雅黑" pitchFamily="34" charset="-122"/>
                <a:ea typeface="微软雅黑" pitchFamily="34" charset="-122"/>
              </a:rPr>
              <a:t>)</a:t>
            </a:r>
          </a:p>
        </p:txBody>
      </p:sp>
      <p:graphicFrame>
        <p:nvGraphicFramePr>
          <p:cNvPr id="7" name="內容版面配置區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613220988"/>
              </p:ext>
            </p:extLst>
          </p:nvPr>
        </p:nvGraphicFramePr>
        <p:xfrm>
          <a:off x="129092" y="3151415"/>
          <a:ext cx="8408808" cy="8898209"/>
        </p:xfrm>
        <a:graphic>
          <a:graphicData uri="http://schemas.openxmlformats.org/drawingml/2006/table">
            <a:tbl>
              <a:tblPr firstRow="1" firstCol="1" bandRow="1" bandCol="1">
                <a:tableStyleId>{EB344D84-9AFB-497E-A393-DC336BA19D2E}</a:tableStyleId>
              </a:tblPr>
              <a:tblGrid>
                <a:gridCol w="1144537"/>
                <a:gridCol w="3314208"/>
                <a:gridCol w="1892737"/>
                <a:gridCol w="2057326"/>
              </a:tblGrid>
              <a:tr h="4394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Time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84033" marR="840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Topic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84033" marR="840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Speaker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84033" marR="840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Moderator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84033" marR="84033" marT="0" marB="0" anchor="ctr"/>
                </a:tc>
              </a:tr>
              <a:tr h="4484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13:30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84033" marR="84033" marT="0" marB="0" anchor="ctr"/>
                </a:tc>
                <a:tc gridSpan="3">
                  <a:txBody>
                    <a:bodyPr/>
                    <a:lstStyle/>
                    <a:p>
                      <a:pPr indent="1961515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報 到</a:t>
                      </a:r>
                      <a:endParaRPr lang="zh-TW" sz="14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84033" marR="84033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4846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13:50-14:00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84033" marR="84033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   </a:t>
                      </a:r>
                      <a:r>
                        <a:rPr lang="en-US" sz="14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  </a:t>
                      </a:r>
                      <a:r>
                        <a:rPr lang="en-US" sz="14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Opening  Remark     </a:t>
                      </a:r>
                      <a:r>
                        <a:rPr lang="zh-TW" sz="14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鍾蝶起院長</a:t>
                      </a:r>
                      <a:r>
                        <a:rPr lang="en-US" sz="14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 / </a:t>
                      </a:r>
                      <a:r>
                        <a:rPr lang="zh-TW" sz="14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蘇嘉瑞會長</a:t>
                      </a:r>
                      <a:endParaRPr lang="zh-TW" sz="14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84033" marR="84033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9692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14:00-14:20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84033" marR="8403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 dirty="0" err="1"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Monteggia</a:t>
                      </a:r>
                      <a:r>
                        <a:rPr lang="en-US" sz="1400" kern="100" dirty="0"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 Fracture Dislocation In Children</a:t>
                      </a:r>
                      <a:endParaRPr lang="zh-TW" sz="1400" kern="100" dirty="0"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84033" marR="84033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張宏仁主任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梓榮醫療社團法人弘大醫院</a:t>
                      </a:r>
                      <a:endParaRPr lang="zh-TW" sz="14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84033" marR="84033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王鍵元主任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中國醫藥大學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附設醫院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新竹分院骨科部</a:t>
                      </a:r>
                      <a:endParaRPr lang="zh-TW" sz="14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84033" marR="84033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269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14:20-14:40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84033" marR="8403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 dirty="0" err="1"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Trunnionosis</a:t>
                      </a:r>
                      <a:r>
                        <a:rPr lang="en-US" sz="1400" kern="100" dirty="0"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- what surgeon needs to know</a:t>
                      </a:r>
                      <a:endParaRPr lang="zh-TW" sz="1400" kern="100" dirty="0"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84033" marR="84033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陳正豐主任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台北榮民總醫院</a:t>
                      </a:r>
                      <a:endParaRPr lang="zh-TW" sz="14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84033" marR="84033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黃永虔副院長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梓榮醫療社團</a:t>
                      </a:r>
                      <a:r>
                        <a:rPr lang="zh-TW" sz="14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法人</a:t>
                      </a:r>
                      <a:endParaRPr lang="en-US" altLang="zh-TW" sz="1400" kern="100" dirty="0" smtClean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弘</a:t>
                      </a:r>
                      <a:r>
                        <a:rPr lang="zh-TW" sz="14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大醫院</a:t>
                      </a:r>
                      <a:endParaRPr lang="zh-TW" sz="14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84033" marR="84033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337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14:40-15:00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84033" marR="8403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Surgical Pearls of </a:t>
                      </a:r>
                      <a:r>
                        <a:rPr lang="en-US" sz="1400" kern="100" dirty="0" err="1"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Unicompartmental</a:t>
                      </a:r>
                      <a:r>
                        <a:rPr lang="en-US" sz="1400" kern="100" dirty="0"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 Knee </a:t>
                      </a:r>
                      <a:r>
                        <a:rPr lang="en-US" sz="1400" kern="100" dirty="0" err="1"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Arthroplasty</a:t>
                      </a:r>
                      <a:endParaRPr lang="zh-TW" sz="1400" kern="100" dirty="0"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84033" marR="84033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黃揆洲副院長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亞洲大學附設醫院</a:t>
                      </a:r>
                      <a:endParaRPr lang="zh-TW" sz="14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84033" marR="84033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張淳昱主任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新竹國泰醫院</a:t>
                      </a:r>
                      <a:endParaRPr lang="zh-TW" sz="14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84033" marR="84033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269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15:00-15:20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84033" marR="840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骨折外傷常見之陷阱</a:t>
                      </a:r>
                      <a:endParaRPr lang="zh-TW" sz="14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84033" marR="84033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唐逸文主任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高雄</a:t>
                      </a:r>
                      <a:r>
                        <a:rPr lang="zh-TW" sz="14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榮總</a:t>
                      </a:r>
                      <a:endParaRPr lang="en-US" altLang="zh-TW" sz="1400" kern="100" dirty="0" smtClean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骨科</a:t>
                      </a:r>
                      <a:r>
                        <a:rPr lang="zh-TW" sz="14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部</a:t>
                      </a:r>
                      <a:endParaRPr lang="zh-TW" sz="14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84033" marR="84033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許佑堡主任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部立桃園醫院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骨科部</a:t>
                      </a:r>
                      <a:endParaRPr lang="zh-TW" sz="14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84033" marR="84033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846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15:20-15:40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84033" marR="84033" marT="0" marB="0" anchor="ctr"/>
                </a:tc>
                <a:tc gridSpan="3">
                  <a:txBody>
                    <a:bodyPr/>
                    <a:lstStyle/>
                    <a:p>
                      <a:pPr indent="2224405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Coffee  Break</a:t>
                      </a:r>
                      <a:endParaRPr lang="zh-TW" sz="14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84033" marR="84033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7269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15:40-16:00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84033" marR="840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骨科健保爭議案件</a:t>
                      </a:r>
                      <a:endParaRPr lang="zh-TW" sz="14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84033" marR="84033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王子康主任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台大新竹分院</a:t>
                      </a:r>
                      <a:endParaRPr lang="zh-TW" sz="14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84033" marR="84033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譚傳明主任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楊梅天成醫院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骨科部</a:t>
                      </a:r>
                      <a:endParaRPr lang="zh-TW" sz="14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84033" marR="84033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269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16:00-16:20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84033" marR="840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醫療倫理與法律實務</a:t>
                      </a:r>
                      <a:endParaRPr lang="zh-TW" sz="14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84033" marR="84033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蘇嘉瑞主任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敏盛醫院</a:t>
                      </a:r>
                      <a:endParaRPr lang="zh-TW" sz="14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84033" marR="84033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鄭智庭主任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新竹馬偕醫院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骨科部</a:t>
                      </a:r>
                      <a:endParaRPr lang="zh-TW" sz="14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84033" marR="84033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040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16:20-16:40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84033" marR="8403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Current Clinical Challenges In Patients with Osteoporosis Undergoing Spine Surgery</a:t>
                      </a:r>
                      <a:endParaRPr lang="zh-TW" sz="1400" kern="100" dirty="0"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84033" marR="84033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牛自鍵副部長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林口長庚醫院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骨科部</a:t>
                      </a:r>
                      <a:endParaRPr lang="zh-TW" sz="14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84033" marR="84033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張辰光院長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張辰光復健</a:t>
                      </a:r>
                      <a:r>
                        <a:rPr lang="zh-TW" sz="14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科診所</a:t>
                      </a:r>
                      <a:endParaRPr lang="zh-TW" sz="14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84033" marR="84033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269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16:40-17:00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84033" marR="840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關節表面軟骨缺損的修補</a:t>
                      </a:r>
                      <a:endParaRPr lang="zh-TW" sz="14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84033" marR="84033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劉華昌教授</a:t>
                      </a:r>
                      <a:endParaRPr lang="zh-TW" sz="1400" kern="100" dirty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台大</a:t>
                      </a:r>
                      <a:r>
                        <a:rPr lang="en-US" sz="1400" kern="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lang="zh-TW" sz="1400" kern="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台安</a:t>
                      </a:r>
                      <a:r>
                        <a:rPr lang="en-US" sz="1400" kern="0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0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醫院</a:t>
                      </a:r>
                      <a:r>
                        <a:rPr lang="zh-TW" sz="1400" kern="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骨科部</a:t>
                      </a:r>
                      <a:endParaRPr lang="zh-TW" sz="14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84033" marR="84033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劉有漢榮譽院長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梓榮醫療</a:t>
                      </a:r>
                      <a:r>
                        <a:rPr lang="zh-TW" sz="14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社團法人</a:t>
                      </a:r>
                      <a:endParaRPr lang="en-US" altLang="zh-TW" sz="1400" kern="100" dirty="0" smtClean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弘</a:t>
                      </a:r>
                      <a:r>
                        <a:rPr lang="zh-TW" sz="14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大醫院</a:t>
                      </a:r>
                      <a:endParaRPr lang="zh-TW" sz="14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84033" marR="84033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991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17:30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84033" marR="84033" marT="0" marB="0" anchor="ctr"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                               </a:t>
                      </a:r>
                      <a:r>
                        <a:rPr lang="zh-TW" sz="14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晚宴</a:t>
                      </a:r>
                      <a:r>
                        <a:rPr lang="en-US" sz="14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 </a:t>
                      </a:r>
                      <a:endParaRPr lang="zh-TW" sz="14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84033" marR="84033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260</Words>
  <Application>Microsoft Office PowerPoint</Application>
  <PresentationFormat>自訂</PresentationFormat>
  <Paragraphs>76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主题</vt:lpstr>
      <vt:lpstr>投影片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向阳花儿PPT</dc:creator>
  <cp:lastModifiedBy>Windows User</cp:lastModifiedBy>
  <cp:revision>252</cp:revision>
  <dcterms:created xsi:type="dcterms:W3CDTF">2014-08-08T03:06:00Z</dcterms:created>
  <dcterms:modified xsi:type="dcterms:W3CDTF">2019-03-11T03:20:25Z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2052-10.1.0.5400</vt:lpwstr>
  </property>
</Properties>
</file>