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15A23E-6A73-452A-8217-809577407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F6662F7-7C52-48EB-BA4B-F29EF2F67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47EE7F0-D81B-4277-A7E1-321DEC4A3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850C17D-BFB3-4F11-B990-7ED390CCB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266DD47-DB58-43C7-8944-E8D275A86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0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293E5A-765D-4440-BF90-321DE09B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0B8F60-B5AD-4098-90C9-D9790FD6F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737057E-66DB-4504-A91A-D82701414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F886578-AE5C-43AB-949A-C92698F0E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C2DA394-19A1-4990-8887-0211F12B7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8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676DCE-A350-4C97-B1F6-E6DF4C28D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6E76D45-1F5B-4831-9747-9BAE130B8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89FF78C-F141-4E9E-A7E3-1A4E2717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31CDBFD-445B-4717-BDD1-420C97F71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2739031-2911-411A-BE58-45BD52145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106086-0757-41AF-9A1D-D10EFA20C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821EB6D-A4D0-4148-A6B1-12216AA361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6D0C6F9-7756-4EDA-AD11-F85132E90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6119372-5AF4-496F-B979-4C938BB2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AD9573F-E01D-4094-BB2C-13373E29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8957CFE-0380-4A69-BF24-58FCD5BA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8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A6A554-0078-4DAA-85AE-76655C29F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D83B553-720E-41E5-9C3E-761CB5424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DEBD6AF-9D1A-4838-A5C1-87864AD9C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7041E11-21F5-422D-A688-59ABD43A7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B004303-ED61-4B99-AB3E-49C51FE89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5531287-B892-4034-B7B9-9D16A3EF9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76C5576-101A-4339-9136-A1512FBA3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D82195B-9DD4-43AA-905E-76C8346FB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31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624C54-4D30-4AC2-9020-9D83EACCD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2B8CF06-F4F1-43FB-B0B9-90CFC1AC2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0E931D6-0B80-45BD-AEEE-A148A42E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7F3320D-40C6-451C-8FEE-13F42AE54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25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CFF64A2-9367-4E18-AF53-56D338324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DB94E49-3977-4E80-BA2A-F992A6DC1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A0DE078-B665-4000-8567-1666DA3FC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1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8D19B8-30AB-4630-8214-941C39F7E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53A3000-042A-4DCC-8619-766B01502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749C0D6-3944-482D-8589-8BCA6F62A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522E01E-2C63-4E91-8C46-63ED844C7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16F7447-514D-4BE2-BB13-4EEB701FD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53D2ABE-A1D1-4A6E-BCBE-82574B452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6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BBC2C6-2E7E-402D-9FB3-E59FA165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BA88107-E151-466F-9DE9-F5987FC6B3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6F5428A-0980-4F88-8086-CC676F319A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079BA0B-2B8D-47DA-A913-F6603A4BD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AFE69A4-48A0-44FB-B0D7-ACEEFCC80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53F088B-616F-413A-84AF-A0EE0F1CF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41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D6790A-0A0A-4AC2-B287-24F209C64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65400CC-3F6E-424E-BC0A-3949AB39E8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51D767A-A59E-451D-83D5-3B2AAF9D2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5B242FF-EA25-4273-A256-A2EDD34E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7F8F1FC-B3EB-447F-A8FF-E8954CBF0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210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2155B90-F9A9-46AB-90A5-8F6D4F171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A9EDDBC-4C7E-4F04-8FBB-71A1C1772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E1CD714-E8D7-43F2-8847-81C3BCD45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D6F0624-FF0D-4971-A4DE-5DD6E13B2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CB90E7F-AA2F-4DDD-BCC8-C6521C95B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02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物件 6" hidden="1">
            <a:extLst>
              <a:ext uri="{FF2B5EF4-FFF2-40B4-BE49-F238E27FC236}">
                <a16:creationId xmlns:a16="http://schemas.microsoft.com/office/drawing/2014/main" id="{F4D7EA4E-CEED-42B4-9C9B-025BEB61ED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5949635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15" imgW="395" imgH="394" progId="TCLayout.ActiveDocument.1">
                  <p:embed/>
                </p:oleObj>
              </mc:Choice>
              <mc:Fallback>
                <p:oleObj name="think-cell Slide" r:id="rId15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7F44AC9-9416-4F4B-BCBB-BE0A7067C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9D05440-7875-4E05-A56A-F00F617A5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D323532-280F-476F-8DC8-03D8A947A9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81DD5-BC32-4DC3-8F46-E4AA36EB8B72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6615F64-D17A-465B-A053-57E9A8789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3227235-B356-4951-B623-FC72BA18A3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51CB0-4626-497B-AA00-E76BD3BB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37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物件 3" hidden="1">
            <a:extLst>
              <a:ext uri="{FF2B5EF4-FFF2-40B4-BE49-F238E27FC236}">
                <a16:creationId xmlns:a16="http://schemas.microsoft.com/office/drawing/2014/main" id="{1016DAE1-3D59-4844-8CFF-6F9475153D9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34422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標題 1">
            <a:extLst>
              <a:ext uri="{FF2B5EF4-FFF2-40B4-BE49-F238E27FC236}">
                <a16:creationId xmlns:a16="http://schemas.microsoft.com/office/drawing/2014/main" id="{DE4B9AEB-62B6-4639-B319-AF8894920450}"/>
              </a:ext>
            </a:extLst>
          </p:cNvPr>
          <p:cNvSpPr txBox="1">
            <a:spLocks/>
          </p:cNvSpPr>
          <p:nvPr/>
        </p:nvSpPr>
        <p:spPr>
          <a:xfrm>
            <a:off x="484719" y="617602"/>
            <a:ext cx="11222567" cy="62587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spAutoFit/>
          </a:bodyPr>
          <a:lstStyle>
            <a:lvl1pPr algn="l" defTabSz="38091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67" b="1" kern="1200" cap="all" spc="0" baseline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3809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467" b="1" i="0" u="none" strike="noStrike" kern="1200" cap="all" spc="0" normalizeH="0" baseline="0" noProof="0" dirty="0">
                <a:ln>
                  <a:noFill/>
                </a:ln>
                <a:solidFill>
                  <a:srgbClr val="0063C3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”</a:t>
            </a:r>
            <a:r>
              <a:rPr kumimoji="0" lang="en-US" altLang="zh-TW" sz="3467" b="1" i="0" u="none" strike="noStrike" kern="1200" cap="all" spc="0" normalizeH="0" baseline="0" noProof="0" dirty="0">
                <a:ln>
                  <a:noFill/>
                </a:ln>
                <a:solidFill>
                  <a:srgbClr val="0063C3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2022</a:t>
            </a:r>
            <a:r>
              <a:rPr kumimoji="0" lang="zh-TW" altLang="en-US" sz="3467" b="1" i="0" u="none" strike="noStrike" kern="1200" cap="all" spc="0" normalizeH="0" baseline="0" noProof="0" dirty="0">
                <a:ln>
                  <a:noFill/>
                </a:ln>
                <a:solidFill>
                  <a:srgbClr val="0063C3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新世紀骨質疏鬆論壇”系列講座</a:t>
            </a:r>
            <a:r>
              <a:rPr kumimoji="0" lang="en-US" sz="3467" b="1" i="0" u="none" strike="noStrike" kern="1200" cap="all" spc="0" normalizeH="0" baseline="0" noProof="0" dirty="0">
                <a:ln>
                  <a:noFill/>
                </a:ln>
                <a:solidFill>
                  <a:srgbClr val="0063C3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webinar</a:t>
            </a:r>
          </a:p>
        </p:txBody>
      </p:sp>
      <p:sp>
        <p:nvSpPr>
          <p:cNvPr id="6" name="矩形 3">
            <a:extLst>
              <a:ext uri="{FF2B5EF4-FFF2-40B4-BE49-F238E27FC236}">
                <a16:creationId xmlns:a16="http://schemas.microsoft.com/office/drawing/2014/main" id="{D04050C0-F5CC-4D94-A5BA-CECB377E4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719" y="1629414"/>
            <a:ext cx="11253343" cy="954300"/>
          </a:xfrm>
          <a:prstGeom prst="rect">
            <a:avLst/>
          </a:prstGeom>
          <a:solidFill>
            <a:srgbClr val="0063C3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914354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TW" altLang="zh-TW" sz="1867" b="1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alibri" panose="020F0502020204030204" pitchFamily="34" charset="0"/>
              </a:rPr>
              <a:t>時間</a:t>
            </a:r>
            <a:r>
              <a:rPr lang="en-US" altLang="zh-TW" sz="1867" b="1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: 2022, Jun. 17</a:t>
            </a:r>
            <a:r>
              <a:rPr lang="en-US" altLang="zh-TW" sz="1867" b="1" baseline="30000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th</a:t>
            </a:r>
            <a:r>
              <a:rPr lang="en-US" altLang="zh-TW" sz="1867" b="1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 (Fri.)</a:t>
            </a:r>
            <a:endParaRPr lang="en-US" altLang="zh-TW" sz="1867" dirty="0">
              <a:solidFill>
                <a:srgbClr val="FFFFFF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pPr defTabSz="914354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TW" sz="1867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​</a:t>
            </a:r>
            <a:r>
              <a:rPr lang="zh-TW" altLang="zh-TW" sz="1867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alibri" panose="020F0502020204030204" pitchFamily="34" charset="0"/>
              </a:rPr>
              <a:t>地點</a:t>
            </a:r>
            <a:r>
              <a:rPr lang="en-US" altLang="zh-TW" sz="1867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:</a:t>
            </a:r>
            <a:r>
              <a:rPr lang="zh-TW" altLang="zh-TW" sz="1867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alibri" panose="020F0502020204030204" pitchFamily="34" charset="0"/>
              </a:rPr>
              <a:t> </a:t>
            </a:r>
            <a:r>
              <a:rPr lang="en-US" altLang="zh-TW" sz="1867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alibri" panose="020F0502020204030204" pitchFamily="34" charset="0"/>
              </a:rPr>
              <a:t>Webex</a:t>
            </a:r>
            <a:r>
              <a:rPr lang="en-US" altLang="zh-TW" sz="1867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​</a:t>
            </a:r>
          </a:p>
          <a:p>
            <a:pPr defTabSz="914354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TW" altLang="zh-TW" sz="1867" dirty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alibri" panose="020F0502020204030204" pitchFamily="34" charset="0"/>
              </a:rPr>
              <a:t>​主辦</a:t>
            </a:r>
            <a:r>
              <a:rPr lang="zh-TW" altLang="zh-TW" sz="1867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alibri" panose="020F0502020204030204" pitchFamily="34" charset="0"/>
              </a:rPr>
              <a:t>公司</a:t>
            </a:r>
            <a:r>
              <a:rPr lang="zh-TW" altLang="zh-TW" sz="1867" smtClean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alibri" panose="020F0502020204030204" pitchFamily="34" charset="0"/>
              </a:rPr>
              <a:t>：</a:t>
            </a:r>
            <a:r>
              <a:rPr lang="zh-TW" altLang="en-US" sz="1867" smtClean="0">
                <a:solidFill>
                  <a:srgbClr val="FFFFFF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alibri" panose="020F0502020204030204" pitchFamily="34" charset="0"/>
              </a:rPr>
              <a:t>中華民國骨質疏鬆症學會</a:t>
            </a:r>
            <a:endParaRPr lang="en-US" altLang="zh-TW" sz="1867" dirty="0">
              <a:solidFill>
                <a:srgbClr val="FFFFFF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  <a:cs typeface="Calibri" panose="020F0502020204030204" pitchFamily="34" charset="0"/>
            </a:endParaRPr>
          </a:p>
        </p:txBody>
      </p:sp>
      <p:graphicFrame>
        <p:nvGraphicFramePr>
          <p:cNvPr id="7" name="內容版面配置區 5">
            <a:extLst>
              <a:ext uri="{FF2B5EF4-FFF2-40B4-BE49-F238E27FC236}">
                <a16:creationId xmlns:a16="http://schemas.microsoft.com/office/drawing/2014/main" id="{9C8F400D-4139-43CB-AE49-A1AC70E98F8A}"/>
              </a:ext>
            </a:extLst>
          </p:cNvPr>
          <p:cNvGraphicFramePr>
            <a:graphicFrameLocks/>
          </p:cNvGraphicFramePr>
          <p:nvPr/>
        </p:nvGraphicFramePr>
        <p:xfrm>
          <a:off x="484719" y="3021332"/>
          <a:ext cx="11247120" cy="2801034"/>
        </p:xfrm>
        <a:graphic>
          <a:graphicData uri="http://schemas.openxmlformats.org/drawingml/2006/table">
            <a:tbl>
              <a:tblPr firstRow="1" firstCol="1"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88688672"/>
                    </a:ext>
                  </a:extLst>
                </a:gridCol>
              </a:tblGrid>
              <a:tr h="48768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Webinar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0063C3"/>
                      </a:solidFill>
                    </a:lnT>
                    <a:lnB w="12700" cmpd="sng">
                      <a:solidFill>
                        <a:srgbClr val="0063C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0063C3"/>
                      </a:solidFill>
                    </a:lnT>
                    <a:lnB w="12700" cmpd="sng">
                      <a:solidFill>
                        <a:srgbClr val="0063C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Time​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0063C3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Topic​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0063C3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Speaker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0063C3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Moderator</a:t>
                      </a: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0063C3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917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19:00-19:05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Opening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戴大為 秘書長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中華民國骨質疏鬆症學會</a:t>
                      </a:r>
                      <a:endParaRPr kumimoji="0" lang="zh-TW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517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19:05-19:45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Efficacy, Safety &amp; Compliance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Priority of consideration for osteoporosis treatment</a:t>
                      </a: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陳宣佑 醫師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臺大醫院骨科部</a:t>
                      </a: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戴大為 秘書長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中華民國骨質疏鬆症學會</a:t>
                      </a:r>
                      <a:endParaRPr kumimoji="0" lang="zh-TW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917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b="1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19:45-20:00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0063C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Q &amp; A and Closing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0063C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新細明體" charset="-120"/>
                          <a:cs typeface="+mn-cs"/>
                        </a:rPr>
                        <a:t>陳宣佑 醫師</a:t>
                      </a:r>
                      <a:endParaRPr kumimoji="0" lang="en-US" altLang="zh-TW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itchFamily="34" charset="0"/>
                        <a:ea typeface="新細明體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新細明體" charset="-120"/>
                          <a:cs typeface="+mn-cs"/>
                        </a:rPr>
                        <a:t>臺大醫院骨科部</a:t>
                      </a: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0063C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戴大為 秘書長</a:t>
                      </a:r>
                      <a:endParaRPr kumimoji="0" lang="en-US" altLang="zh-TW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中華民國骨質疏鬆症學會</a:t>
                      </a:r>
                      <a:endParaRPr kumimoji="0" lang="zh-TW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00557" marR="100557" marT="50279" marB="5027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0063C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46761A3A-4312-4299-8044-05559D524447}"/>
              </a:ext>
            </a:extLst>
          </p:cNvPr>
          <p:cNvSpPr txBox="1"/>
          <p:nvPr/>
        </p:nvSpPr>
        <p:spPr>
          <a:xfrm>
            <a:off x="6254204" y="5818329"/>
            <a:ext cx="548640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4">
              <a:defRPr/>
            </a:pPr>
            <a:r>
              <a:rPr lang="zh-TW" altLang="en-US" sz="1333" dirty="0">
                <a:solidFill>
                  <a:srgbClr val="000000"/>
                </a:solidFill>
                <a:latin typeface="Arial"/>
              </a:rPr>
              <a:t>學分申請：骨科、風免、內分泌、家醫、神外、復健、婦產、骨鬆</a:t>
            </a:r>
            <a:endParaRPr lang="en-US" sz="1333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954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物件 3" hidden="1">
            <a:extLst>
              <a:ext uri="{FF2B5EF4-FFF2-40B4-BE49-F238E27FC236}">
                <a16:creationId xmlns:a16="http://schemas.microsoft.com/office/drawing/2014/main" id="{5E655D31-DC93-48AF-9034-82A01B27A26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433705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標題 1">
            <a:extLst>
              <a:ext uri="{FF2B5EF4-FFF2-40B4-BE49-F238E27FC236}">
                <a16:creationId xmlns:a16="http://schemas.microsoft.com/office/drawing/2014/main" id="{77378336-60DF-481A-B9E7-6F07678E9CBE}"/>
              </a:ext>
            </a:extLst>
          </p:cNvPr>
          <p:cNvSpPr txBox="1">
            <a:spLocks/>
          </p:cNvSpPr>
          <p:nvPr/>
        </p:nvSpPr>
        <p:spPr>
          <a:xfrm>
            <a:off x="484718" y="617601"/>
            <a:ext cx="11222567" cy="62587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spAutoFit/>
          </a:bodyPr>
          <a:lstStyle>
            <a:lvl1pPr algn="l" defTabSz="38091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67" b="1" kern="1200" cap="all" spc="0" baseline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3809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all" spc="0" normalizeH="0" baseline="0" noProof="0">
                <a:ln>
                  <a:noFill/>
                </a:ln>
                <a:solidFill>
                  <a:srgbClr val="0063C3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Speech Abstract </a:t>
            </a:r>
            <a:r>
              <a:rPr kumimoji="0" lang="zh-TW" altLang="en-US" sz="3467" b="1" i="0" u="none" strike="noStrike" kern="1200" cap="all" spc="0" normalizeH="0" baseline="0" noProof="0">
                <a:ln>
                  <a:noFill/>
                </a:ln>
                <a:solidFill>
                  <a:srgbClr val="0063C3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演講摘要</a:t>
            </a:r>
            <a:endParaRPr kumimoji="0" lang="en-US" sz="3467" b="1" i="0" u="none" strike="noStrike" kern="1200" cap="all" spc="0" normalizeH="0" baseline="0" noProof="0" dirty="0">
              <a:ln>
                <a:noFill/>
              </a:ln>
              <a:solidFill>
                <a:srgbClr val="0063C3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B425472-11F8-4E8D-B4B7-F424D1C5F068}"/>
              </a:ext>
            </a:extLst>
          </p:cNvPr>
          <p:cNvSpPr/>
          <p:nvPr/>
        </p:nvSpPr>
        <p:spPr>
          <a:xfrm>
            <a:off x="484717" y="2265680"/>
            <a:ext cx="11304511" cy="3579949"/>
          </a:xfrm>
          <a:prstGeom prst="rect">
            <a:avLst/>
          </a:prstGeom>
          <a:noFill/>
          <a:ln w="25400" cap="flat" cmpd="sng" algn="ctr">
            <a:solidFill>
              <a:srgbClr val="0063C3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骨質疏鬆症對國人的健康及威脅已不下於大眾所認知的傳統慢性病，新慢性病定義：三高一低，其中之</a:t>
            </a:r>
            <a:r>
              <a:rPr kumimoji="0" lang="en-US" altLang="zh-TW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一低</a:t>
            </a:r>
            <a:r>
              <a:rPr kumimoji="0" lang="en-US" altLang="zh-TW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即為低骨密，因此，積極提升骨密度，預防骨鬆性骨折風險已成為重要議題。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藥物治療已成為骨質疏鬆症治療專家的主流考慮，而在為病患選擇治療藥物時，所必須考量的因素是多層次且跨時程的，除考量效果、安全性、用藥方式、用藥間隔以及治療成本外，病患的遵醫囑性、肝腎功能變化、風險因子也是必須考量的因素，因此，本次演講將針對臨床治療專家在為病患選擇治療方式時，所考慮的因素的優先順序以及邏輯進行分享，並期待與會之專家及醫療專業人員分享不同之思考及意見，希望能為專業醫護人員在選擇藥物治療時，提供更全面且廣泛的視角與考慮。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6881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299</Words>
  <Application>Microsoft Office PowerPoint</Application>
  <PresentationFormat>寬螢幕</PresentationFormat>
  <Paragraphs>30</Paragraphs>
  <Slides>2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9" baseType="lpstr">
      <vt:lpstr>Microsoft JhengHei Light</vt:lpstr>
      <vt:lpstr>新細明體</vt:lpstr>
      <vt:lpstr>Arial</vt:lpstr>
      <vt:lpstr>Calibri</vt:lpstr>
      <vt:lpstr>Calibri Light</vt:lpstr>
      <vt:lpstr>Office 佈景主題</vt:lpstr>
      <vt:lpstr>think-cell Slide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Zhang, Billy</dc:creator>
  <cp:lastModifiedBy>user</cp:lastModifiedBy>
  <cp:revision>2</cp:revision>
  <dcterms:created xsi:type="dcterms:W3CDTF">2022-06-06T00:39:28Z</dcterms:created>
  <dcterms:modified xsi:type="dcterms:W3CDTF">2022-06-06T06:30:43Z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31142f3-8099-46d1-8755-df3fda1ce27f_Enabled">
    <vt:lpwstr>true</vt:lpwstr>
  </property>
  <property fmtid="{D5CDD505-2E9C-101B-9397-08002B2CF9AE}" pid="3" name="MSIP_Label_f31142f3-8099-46d1-8755-df3fda1ce27f_SetDate">
    <vt:lpwstr>2022-06-06T00:40:26Z</vt:lpwstr>
  </property>
  <property fmtid="{D5CDD505-2E9C-101B-9397-08002B2CF9AE}" pid="4" name="MSIP_Label_f31142f3-8099-46d1-8755-df3fda1ce27f_Method">
    <vt:lpwstr>Privileged</vt:lpwstr>
  </property>
  <property fmtid="{D5CDD505-2E9C-101B-9397-08002B2CF9AE}" pid="5" name="MSIP_Label_f31142f3-8099-46d1-8755-df3fda1ce27f_Name">
    <vt:lpwstr>Public_</vt:lpwstr>
  </property>
  <property fmtid="{D5CDD505-2E9C-101B-9397-08002B2CF9AE}" pid="6" name="MSIP_Label_f31142f3-8099-46d1-8755-df3fda1ce27f_SiteId">
    <vt:lpwstr>4b4266a6-1368-41af-ad5a-59eb634f7ad8</vt:lpwstr>
  </property>
  <property fmtid="{D5CDD505-2E9C-101B-9397-08002B2CF9AE}" pid="7" name="MSIP_Label_f31142f3-8099-46d1-8755-df3fda1ce27f_ActionId">
    <vt:lpwstr>b7c2b8d2-362b-498b-b1af-85de0d2c714a</vt:lpwstr>
  </property>
  <property fmtid="{D5CDD505-2E9C-101B-9397-08002B2CF9AE}" pid="8" name="MSIP_Label_f31142f3-8099-46d1-8755-df3fda1ce27f_ContentBits">
    <vt:lpwstr>0</vt:lpwstr>
  </property>
</Properties>
</file>